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3" r:id="rId2"/>
    <p:sldMasterId id="2147483690" r:id="rId3"/>
    <p:sldMasterId id="2147483694" r:id="rId4"/>
    <p:sldMasterId id="2147483696" r:id="rId5"/>
    <p:sldMasterId id="2147483699" r:id="rId6"/>
    <p:sldMasterId id="2147483701" r:id="rId7"/>
    <p:sldMasterId id="2147483705" r:id="rId8"/>
    <p:sldMasterId id="2147483710" r:id="rId9"/>
  </p:sldMasterIdLst>
  <p:sldIdLst>
    <p:sldId id="276" r:id="rId10"/>
    <p:sldId id="278" r:id="rId11"/>
    <p:sldId id="279" r:id="rId12"/>
    <p:sldId id="289" r:id="rId13"/>
    <p:sldId id="290" r:id="rId14"/>
    <p:sldId id="292" r:id="rId15"/>
    <p:sldId id="293" r:id="rId16"/>
    <p:sldId id="294" r:id="rId17"/>
    <p:sldId id="291" r:id="rId18"/>
    <p:sldId id="298" r:id="rId19"/>
    <p:sldId id="296" r:id="rId20"/>
    <p:sldId id="297" r:id="rId21"/>
    <p:sldId id="299" r:id="rId22"/>
    <p:sldId id="286" r:id="rId23"/>
    <p:sldId id="302" r:id="rId24"/>
    <p:sldId id="300" r:id="rId25"/>
    <p:sldId id="301" r:id="rId26"/>
    <p:sldId id="295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2:35:1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 24575,'0'2'0,"-1"0"0,1 0 0,-1-1 0,1 1 0,-1 0 0,0 0 0,0 0 0,0 0 0,0-1 0,0 1 0,0 0 0,0-1 0,-1 1 0,1-1 0,-1 0 0,1 1 0,-1-1 0,1 0 0,-3 1 0,-37 22 0,33-20 0,-49 23 0,31-16 0,0 2 0,0 1 0,1 1 0,1 1 0,-33 29 0,49-38 0,0 1 0,1 0 0,1 1 0,-1 0 0,1 0 0,1 0 0,0 1 0,0 0 0,1-1 0,0 2 0,1-1 0,-4 17 0,3 5 0,1-1 0,2 63 0,1-71 0,1-15 0,0 0 0,0 0 0,1 0 0,0 0 0,1 0 0,-1 0 0,1-1 0,1 1 0,0-1 0,0 0 0,0 0 0,1 0 0,0-1 0,0 1 0,0-1 0,11 8 0,9 8 0,1-2 0,52 31 0,-47-32 0,287 171 0,-257-158 0,2-3 0,0-3 0,91 24 0,-94-35 0,117 14 0,-146-27 0,0-1 0,-1-2 0,1-1 0,0-1 0,52-12 0,86-24 0,-94 24 0,-1-3 0,0-3 0,91-40 0,44-31 0,71-35 0,-274 125 0,-1-1 0,0 0 0,0-1 0,0 1 0,0-1 0,-1 0 0,1-1 0,-1 1 0,0-1 0,0 1 0,0-1 0,-1 0 0,0-1 0,0 1 0,0-1 0,-1 1 0,4-12 0,-2-2 0,-1 0 0,-1-1 0,0 1 0,-2-26 0,0 29 0,0-1 0,-1 0 0,0 0 0,-1 1 0,-1-1 0,-5-19 0,4 26 0,1 0 0,-2 1 0,1 0 0,-1 0 0,-1 0 0,0 0 0,0 1 0,0 0 0,-1 0 0,-9-7 0,-19-13 0,-1 2 0,-1 1 0,-1 2 0,-50-21 0,30 14 0,-55-37 0,101 60 0,0 0 0,0 1 0,-1 0 0,0 1 0,0 0 0,-1 1 0,1 1 0,-1 0 0,-21-1 0,-14 1 0,-68 5 0,38 1 0,-830-2-1365,880-1-5461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11:59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2:1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2:1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24575,'0'-5'0,"0"-4"0,0-2-8191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3:5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3 24575,'-36'-1'0,"21"0"0,0 0 0,-1 1 0,1 1 0,-29 5 0,41-5 0,0 0 0,0 0 0,0 0 0,0 0 0,0 0 0,0 1 0,0-1 0,0 1 0,1 0 0,-1 0 0,0 0 0,1 0 0,0 1 0,0-1 0,-1 1 0,2-1 0,-1 1 0,0 0 0,0-1 0,1 1 0,-1 0 0,1 0 0,0 0 0,0 0 0,0 1 0,1-1 0,-1 0 0,0 4 0,-8 53 0,4-37 0,1 0 0,2 1 0,0 29 0,2-47 0,0 0 0,1-1 0,0 1 0,0-1 0,0 1 0,1-1 0,-1 0 0,1 1 0,1-1 0,-1 0 0,1 0 0,0 0 0,0-1 0,0 1 0,0-1 0,1 0 0,0 0 0,7 7 0,25 17 0,-27-19 0,1-1 0,0 0 0,0 0 0,1-1 0,0 0 0,0-1 0,0 0 0,1-1 0,0 0 0,0-1 0,0-1 0,18 4 0,35-1-1365,-37-1-5461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0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24575,'51'-2'0,"-20"1"0,56 4 0,-79-2 0,0 0 0,-1 0 0,1 1 0,-1 0 0,1 1 0,-1-1 0,0 2 0,0-1 0,0 1 0,0 0 0,0 0 0,7 7 0,-11-7 0,1 0 0,-1 0 0,0 1 0,0 0 0,-1-1 0,1 1 0,-1 0 0,0 0 0,0 0 0,-1 1 0,0-1 0,0 0 0,0 1 0,0 9 0,0 12 0,-4 48 0,0-29 0,3-32 0,-1 0 0,0 0 0,-1 0 0,0-1 0,-1 1 0,-8 21 0,9-29 0,-1 0 0,0-1 0,0 0 0,-1 1 0,0-1 0,0 0 0,0-1 0,0 1 0,-1-1 0,0 0 0,0 0 0,0 0 0,0-1 0,-1 0 0,1 0 0,-1 0 0,-7 2 0,-65 16 0,63-18 0,0 0 0,0 2 0,0-1 0,0 2 0,-25 12 0,39-17 0,0-1 0,0 1 0,-1-1 0,1 1 0,0 0 0,0-1 0,0 1 0,0 0 0,0 0 0,0 0 0,0 0 0,0 0 0,0 0 0,0 0 0,0 0 0,1 0 0,-1 1 0,0-1 0,1 0 0,-1 0 0,1 1 0,0-1 0,-1 0 0,1 1 0,0-1 0,0 0 0,0 1 0,0 1 0,1-2 0,0 1 0,0 0 0,0-1 0,0 1 0,1 0 0,-1-1 0,0 1 0,1-1 0,0 0 0,-1 1 0,1-1 0,0 0 0,0 0 0,-1 0 0,1 0 0,2 0 0,12 5 0,-1-1 0,1-1 0,25 5 0,28-3-682,138-3-1,-180-4-6143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3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 24575,'-28'-1'0,"13"0"0,1 1 0,0 0 0,-28 4 0,39-3 0,0 0 0,0-1 0,0 1 0,0 0 0,0 0 0,1 0 0,-1 1 0,0-1 0,1 1 0,-1 0 0,1-1 0,0 1 0,-1 0 0,1 0 0,0 1 0,0-1 0,0 0 0,0 1 0,1-1 0,-1 1 0,1-1 0,0 1 0,-1 0 0,0 3 0,-14 49 0,5-19 0,1 1 0,-7 55 0,11-61 0,4-24 0,0 0 0,1 0 0,0 1 0,0-1 0,1 0 0,0 8 0,1-13 0,-1 0 0,1 0 0,-1-1 0,1 1 0,-1 0 0,1-1 0,0 1 0,0 0 0,0-1 0,0 1 0,0-1 0,0 0 0,0 1 0,0-1 0,1 0 0,-1 1 0,0-1 0,1 0 0,-1 0 0,1 0 0,0 0 0,-1-1 0,1 1 0,-1 0 0,1-1 0,0 1 0,0-1 0,-1 1 0,4-1 0,23 3 0,0-1 0,1-2 0,-1-1 0,33-5 0,-55 5 0,0 0 0,0 0 0,0-1 0,0 0 0,0 0 0,0 0 0,-1-1 0,1 0 0,-1 0 0,0 0 0,8-7 0,1-3 0,1-1 0,14-20 0,2-1 0,-27 31-105,-1 0 0,0 0 0,0 0 0,0-1 0,-1 1 0,1-1 0,-1 0 0,0 0 0,0 0 0,-1 0 0,1 0 0,0-10 0,0-4-6721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3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24575,'28'-1'0,"-15"0"0,0 1 0,-1 0 0,1 1 0,0 1 0,17 3 0,-27-4 0,0 0 0,0 1 0,0-1 0,0 0 0,0 1 0,0 0 0,-1-1 0,1 1 0,-1 0 0,0 0 0,1 1 0,-1-1 0,0 0 0,0 1 0,0 0 0,0-1 0,-1 1 0,1 0 0,-1 0 0,0 0 0,0 0 0,0 0 0,0 0 0,0 0 0,0 0 0,-1 6 0,3 27 0,-2 0 0,-7 65 0,6-97 0,-1-1 0,0 0 0,1 1 0,-1-1 0,-1 0 0,1 0 0,0 0 0,-1 0 0,1 0 0,-1 0 0,0 0 0,0 0 0,0 0 0,0-1 0,-1 1 0,1-1 0,-1 0 0,1 0 0,-1 0 0,0 0 0,0 0 0,0 0 0,0-1 0,0 0 0,0 1 0,0-1 0,-5 1 0,-6 0 0,1 1 0,-1-2 0,1 0 0,-1 0 0,-17-3 0,92-8 0,-48 6 0,0 1 0,1 0 0,-1 1 0,0 1 0,26 0 0,-36 2 0,0-1 0,1 1 0,-1 0 0,0-1 0,0 2 0,0-1 0,0 0 0,0 1 0,0-1 0,0 1 0,0 0 0,0 0 0,-1 0 0,1 0 0,-1 0 0,0 1 0,1-1 0,-1 1 0,0-1 0,0 1 0,-1 0 0,1 0 0,-1 0 0,1 0 0,-1 0 0,0 0 0,0 0 0,0 1 0,0 4 0,2 7 0,0 0 0,-1 0 0,-1 1 0,-1-1 0,0 0 0,-1 1 0,0-1 0,-2 0 0,-4 20 0,5-32 0,1-1 0,-1 1 0,0-1 0,0 0 0,0 0 0,0 0 0,0 0 0,-1 0 0,1 0 0,0 0 0,-1-1 0,1 1 0,-1-1 0,0 0 0,0 0 0,1 0 0,-1 0 0,0 0 0,0-1 0,0 1 0,0-1 0,-4 0 0,-10 1 0,-1 0 0,-29-4 0,21 1 0,-100-1-1365,105 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4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24575,'-2'1'0,"-1"-1"0,1 1 0,0-1 0,0 1 0,0 0 0,0 0 0,0 0 0,0 0 0,0 0 0,0 0 0,0 1 0,0-1 0,0 1 0,1-1 0,-1 1 0,1 0 0,-1 0 0,1-1 0,-2 4 0,-24 43 0,19-33 0,2-1 0,0 1 0,1-1 0,1 1 0,0-1 0,1 1 0,-2 16 0,3-14 0,0-1 0,-2 0 0,0 0 0,-1 0 0,-7 16 0,0-8 0,0-4 0,2 1 0,0 1 0,2-1 0,0 1 0,-7 35 0,15-54 0,0-1 0,0 1 0,0-1 0,1 0 0,-1 1 0,1-1 0,-1 0 0,1 0 0,0 1 0,0-1 0,0 0 0,0 0 0,0 0 0,1 0 0,-1 0 0,0 0 0,1 0 0,0-1 0,-1 1 0,1-1 0,0 1 0,0-1 0,0 1 0,0-1 0,0 0 0,0 0 0,0 0 0,0 0 0,0 0 0,1-1 0,-1 1 0,0 0 0,1-1 0,2 0 0,12 3 0,0 0 0,0-2 0,27-1 0,-33 0 0,342-6-1365,-325 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5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24575,'-19'317'0,"8"-191"95,-3 23-1555,11-128-5366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4:5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67 24575,'-7'2'0,"-1"1"0,0 0 0,1 0 0,0 1 0,0 0 0,0 0 0,0 1 0,1-1 0,0 2 0,0-1 0,0 1 0,-5 7 0,5-6 0,1 1 0,1 0 0,0 0 0,0 0 0,0 0 0,1 1 0,1 0 0,-4 15 0,-7 76 0,12-89 0,-3 53 0,7 128 0,-2-183 0,1-1 0,0 0 0,1 0 0,-1 0 0,2 0 0,-1-1 0,1 1 0,0-1 0,0 0 0,1 0 0,0 0 0,0-1 0,1 0 0,0 0 0,0 0 0,0-1 0,1 1 0,0-1 0,0-1 0,9 5 0,10 5 0,2-1 0,-1-1 0,1-2 0,36 9 0,293 64 0,-334-78 0,-1 1 0,38 16 0,-39-14 0,0 0 0,35 7 0,-35-11 0,0 0 0,0-2 0,1-1 0,25-1 0,-40-1 0,-1 0 0,1 0 0,0 0 0,0-1 0,-1 0 0,1 0 0,-1-1 0,0 1 0,1-1 0,-1-1 0,0 1 0,-1-1 0,1 0 0,-1-1 0,0 1 0,0-1 0,4-5 0,4-7 0,-2 0 0,0-1 0,-1 0 0,-1 0 0,-1-1 0,0 0 0,-2-1 0,0 0 0,6-40 0,-7 14 0,-2-1 0,-1 1 0,-7-64 0,3 103 0,1 0 0,-1 0 0,0 0 0,0 0 0,-1 0 0,0 1 0,0 0 0,0-1 0,-1 1 0,0 0 0,0 0 0,-1 1 0,0 0 0,0-1 0,0 1 0,-11-8 0,-8-4 0,-1 1 0,-45-22 0,68 37 0,-14-5 0,1 0 0,-1 0 0,0 2 0,-20-4 0,23 6 0,1 0 0,0-1 0,0 0 0,1-1 0,-1-1 0,1 0 0,0 0 0,0-1 0,-12-8 0,-141-134-1365,147 136-5461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2:1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546 152 24575,'-101'-2'0,"-115"4"0,209-1 0,0 0 0,-1 0 0,1 0 0,0 1 0,0 0 0,0 0 0,1 1 0,-1 0 0,0 0 0,1 1 0,0-1 0,0 1 0,0 1 0,0-1 0,1 1 0,0 0 0,0 0 0,0 1 0,0 0 0,1 0 0,0 0 0,0 0 0,1 0 0,0 1 0,0-1 0,-3 11 0,-24 66 0,22-63 0,0 1 0,1 0 0,1 0 0,1 0 0,0 1 0,-1 43 0,5 28 0,4 112 0,-2-199 0,0-1 0,1 1 0,-1 0 0,1 0 0,0 0 0,1-1 0,-1 0 0,1 1 0,0-1 0,1 0 0,-1 0 0,1 0 0,0-1 0,0 1 0,0-1 0,1 0 0,0 0 0,0-1 0,0 1 0,0-1 0,0 0 0,7 2 0,15 7 0,1-1 0,0-2 0,40 8 0,-30-7 0,12 1 0,81 6 0,-82-12 0,-1 2 0,49 13 0,-45-7 0,1-3 0,1-1 0,67 1 0,165-10 0,-122-3 0,-135 3 0,5 1 0,-1-2 0,47-7 0,-71 7 0,0-1 0,1-1 0,-1 0 0,0 0 0,0-1 0,0 0 0,-1 0 0,1-1 0,-1 0 0,0 0 0,-1-1 0,14-13 0,156-154 0,-168 164 0,-1 0 0,-1-1 0,1 0 0,-1 0 0,-1-1 0,0 0 0,0 0 0,-1 0 0,-1-1 0,0 0 0,0 1 0,-1-1 0,2-20 0,1-16 0,-3-2 0,-3-50 0,0 75 0,-1 15 0,0 0 0,0 0 0,-1 0 0,-1 0 0,0 1 0,0-1 0,0 1 0,-2 0 0,1 0 0,-1 0 0,0 0 0,-1 1 0,0 0 0,0 0 0,-1 1 0,-10-10 0,-14-10 0,-1 1 0,-63-38 0,25 18 0,28 14 0,7 6 0,-39-22 0,63 42 0,0 0 0,-1 0 0,1 2 0,-1-1 0,0 2 0,0-1 0,-1 2 0,-14-2 0,-264 2 0,136 5 0,125-2 0,1 2 0,-1 1 0,1 1 0,0 2 0,0 0 0,-55 24 0,79-29-124,0 1 0,0 0 0,0 0 0,0 0 0,1 1 0,-1-1-1,1 1 1,0 0 0,0 0 0,-4 7 0,-3 6-6702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25:0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2:1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9:12:1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24575,'0'-5'0,"0"-4"0,0-2-8191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24575,'440'19'0,"-340"-13"0,-72-6 0,1 1 0,-1 2 0,0 1 0,-1 1 0,34 10 0,-40-8 0,1-2 0,-1 0 0,1-2 0,37 2 0,93-7 0,-58 0 0,949 1 0,-1020 3 0,0 0 0,32 7 0,32 4 0,338-13 0,-419 0-54,-1-1-1,1 0 0,-1 0 1,1 0-1,-1 0 1,1-1-1,-1 0 0,0 0 1,0 0-1,0-1 1,0 0-1,0 0 0,0 0 1,-1 0-1,0-1 0,1 0 1,-1 0-1,-1 0 1,1 0-1,0-1 0,-1 1 1,0-1-1,0 0 1,3-8-1,-1-4-6771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24575,'440'19'0,"-340"-13"0,-72-6 0,1 1 0,-1 2 0,0 1 0,-1 1 0,34 10 0,-40-8 0,1-2 0,-1 0 0,1-2 0,37 2 0,93-7 0,-58 0 0,949 1 0,-1020 3 0,0 0 0,32 7 0,32 4 0,338-13 0,-419 0-54,-1-1-1,1 0 0,-1 0 1,1 0-1,-1 0 1,1-1-1,-1 0 0,0 0 1,0 0-1,0-1 1,0 0-1,0 0 0,0 0 1,-1 0-1,0-1 0,1 0 1,-1 0-1,-1 0 1,1 0-1,0-1 0,-1 1 1,0-1-1,0 0 1,3-8-1,-1-4-6771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2:09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8:25:4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971 129 24575,'-10'-9'0,"-2"0"0,1 0 0,-16-8 0,-28-21 0,48 32 0,-1 1 0,1 0 0,-1 1 0,-1-1 0,1 2 0,0-1 0,-1 1 0,0 0 0,0 1 0,0 0 0,0 0 0,0 1 0,0 0 0,0 1 0,0 0 0,-1 0 0,1 1 0,0 0 0,0 1 0,0 0 0,0 0 0,0 1 0,1 0 0,-1 1 0,1 0 0,-12 7 0,-23 25 0,-47 53 0,59-55 0,-2-2 0,-2-1 0,-41 29 0,27-29 0,-1-1 0,-75 31 0,121-60 0,0 0 0,-1 1 0,1 0 0,0 0 0,0 0 0,0 0 0,0 1 0,0-1 0,1 1 0,-1 0 0,1 0 0,0 1 0,0-1 0,0 1 0,0-1 0,0 1 0,1 0 0,0 0 0,0 0 0,0 0 0,0 0 0,1 1 0,-1-1 0,1 1 0,0-1 0,0 1 0,1-1 0,0 1 0,-1-1 0,1 1 0,1-1 0,0 7 0,-1 7 0,1 0 0,1 0 0,1 0 0,8 32 0,-7-42 0,-1 0 0,1 0 0,0-1 0,0 1 0,1-1 0,0 0 0,0-1 0,1 1 0,0-1 0,0 0 0,1-1 0,10 8 0,30 17 0,2-2 0,1-3 0,1-1 0,1-3 0,106 27 0,-108-38 0,0-4 0,0-1 0,0-2 0,90-8 0,-10 1 0,-12 6 0,132-4 0,-243 1 0,1-1 0,-1 0 0,0 0 0,0-1 0,0 1 0,0-2 0,0 1 0,-1-1 0,1 0 0,-1 0 0,0 0 0,10-11 0,3-4 0,-1 0 0,20-28 0,-30 36 0,-1-1 0,0 0 0,-1 0 0,-1 0 0,0-1 0,0 0 0,4-21 0,11-100 0,-7 33 0,-6 63 0,-2-1 0,-1 0 0,-3 0 0,-4-57 0,2 90 8,0 0-1,-1 0 1,0 0-1,0 0 1,0 1-1,-1-1 1,1 1-1,-1-1 1,-1 1-1,1 0 1,-1 0-1,0 1 1,0-1-1,0 1 1,-8-6-1,-2-2-378,-1 2-1,0-1 1,-31-14 0,22 14-6455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2"/>
            <a:ext cx="11588749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0092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709352"/>
            <a:ext cx="5619407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709352"/>
            <a:ext cx="56926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21183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67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65764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55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39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5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04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90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6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8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951482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5151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56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9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12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65101" y="3534870"/>
            <a:ext cx="5104155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512685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1158874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750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1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12192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79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3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7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9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7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customXml" Target="../ink/ink4.xml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16.xml"/><Relationship Id="rId18" Type="http://schemas.openxmlformats.org/officeDocument/2006/relationships/image" Target="../media/image36.png"/><Relationship Id="rId3" Type="http://schemas.openxmlformats.org/officeDocument/2006/relationships/image" Target="../media/image26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3.png"/><Relationship Id="rId17" Type="http://schemas.openxmlformats.org/officeDocument/2006/relationships/customXml" Target="../ink/ink18.xml"/><Relationship Id="rId2" Type="http://schemas.openxmlformats.org/officeDocument/2006/relationships/customXml" Target="../ink/ink11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customXml" Target="../ink/ink15.xml"/><Relationship Id="rId5" Type="http://schemas.openxmlformats.org/officeDocument/2006/relationships/image" Target="../media/image29.png"/><Relationship Id="rId15" Type="http://schemas.openxmlformats.org/officeDocument/2006/relationships/customXml" Target="../ink/ink17.xml"/><Relationship Id="rId10" Type="http://schemas.openxmlformats.org/officeDocument/2006/relationships/image" Target="../media/image32.png"/><Relationship Id="rId19" Type="http://schemas.openxmlformats.org/officeDocument/2006/relationships/customXml" Target="../ink/ink19.xml"/><Relationship Id="rId4" Type="http://schemas.openxmlformats.org/officeDocument/2006/relationships/customXml" Target="../ink/ink12.xml"/><Relationship Id="rId9" Type="http://schemas.openxmlformats.org/officeDocument/2006/relationships/customXml" Target="../ink/ink14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customXml" Target="../ink/ink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42841-3C75-4B33-BA5C-F53C4D4E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01" y="4381377"/>
            <a:ext cx="6678581" cy="1256167"/>
          </a:xfrm>
        </p:spPr>
        <p:txBody>
          <a:bodyPr/>
          <a:lstStyle/>
          <a:p>
            <a:r>
              <a:rPr lang="en-US" sz="2400" dirty="0"/>
              <a:t>MIS 634</a:t>
            </a:r>
          </a:p>
          <a:p>
            <a:r>
              <a:rPr lang="en-US" sz="2400" dirty="0"/>
              <a:t>Business Intelligence &amp; Data Integration - LAB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B614E-8C18-492E-97F6-4F78BBFE3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Dimensional Model</a:t>
            </a:r>
            <a:r>
              <a:rPr lang="de-DE" altLang="zh-CN" sz="4000" dirty="0">
                <a:solidFill>
                  <a:srgbClr val="C00000"/>
                </a:solidFill>
                <a:cs typeface="Calibri Light"/>
              </a:rPr>
              <a:t>								               in Erwi</a:t>
            </a:r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n</a:t>
            </a:r>
            <a:endParaRPr lang="de-DE" altLang="zh-CN" sz="4000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2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E2F5-1944-4308-A6CD-8F1022479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4714-E4BC-468B-AD29-29E5BE3C8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Normally, we use “physical” for dimensional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tables, define primary key and attributes as what we did before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0AB6-7EC5-4B18-9900-F7454B5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Tips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03D69-15C3-4AD0-9B52-5CA776CD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56" y="2459114"/>
            <a:ext cx="6297888" cy="41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E2F5-1944-4308-A6CD-8F1022479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4714-E4BC-468B-AD29-29E5BE3C8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a Dimensional Model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0AB6-7EC5-4B18-9900-F7454B5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Tips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BE04A-BB69-4891-801A-77D44907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746" y="1566115"/>
            <a:ext cx="7130507" cy="5380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EF8A8A-512F-49D0-95FC-C3312413EFD7}"/>
                  </a:ext>
                </a:extLst>
              </p14:cNvPr>
              <p14:cNvContentPartPr/>
              <p14:nvPr/>
            </p14:nvContentPartPr>
            <p14:xfrm>
              <a:off x="2750645" y="2004990"/>
              <a:ext cx="703080" cy="40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EF8A8A-512F-49D0-95FC-C3312413E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2005" y="1995990"/>
                <a:ext cx="720720" cy="4194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F19C1C-FEF4-4C3A-ACF9-45FBD18222DE}"/>
              </a:ext>
            </a:extLst>
          </p:cNvPr>
          <p:cNvSpPr txBox="1"/>
          <p:nvPr/>
        </p:nvSpPr>
        <p:spPr>
          <a:xfrm>
            <a:off x="983190" y="2037418"/>
            <a:ext cx="165750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Right Click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8679E-0BFB-4C28-B442-81B95CD372E5}"/>
              </a:ext>
            </a:extLst>
          </p:cNvPr>
          <p:cNvSpPr txBox="1"/>
          <p:nvPr/>
        </p:nvSpPr>
        <p:spPr>
          <a:xfrm>
            <a:off x="6684134" y="4690729"/>
            <a:ext cx="15331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Check this box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1627A0-9306-4495-9F17-74A634BDD9A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267635" y="4394447"/>
            <a:ext cx="416499" cy="48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F7B3EE-3D5B-40AC-8F7E-29511EB1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85" y="1454782"/>
            <a:ext cx="8211513" cy="48226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E2F5-1944-4308-A6CD-8F1022479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4714-E4BC-468B-AD29-29E5BE3C8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Display Dimensional Icon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0AB6-7EC5-4B18-9900-F7454B5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Tips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19C1C-FEF4-4C3A-ACF9-45FBD18222DE}"/>
              </a:ext>
            </a:extLst>
          </p:cNvPr>
          <p:cNvSpPr txBox="1"/>
          <p:nvPr/>
        </p:nvSpPr>
        <p:spPr>
          <a:xfrm>
            <a:off x="2519026" y="5561225"/>
            <a:ext cx="255948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Right click at a blank area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8679E-0BFB-4C28-B442-81B95CD372E5}"/>
              </a:ext>
            </a:extLst>
          </p:cNvPr>
          <p:cNvSpPr txBox="1"/>
          <p:nvPr/>
        </p:nvSpPr>
        <p:spPr>
          <a:xfrm>
            <a:off x="9640398" y="4886037"/>
            <a:ext cx="15331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Check this box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1627A0-9306-4495-9F17-74A634BDD9A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161755" y="4660480"/>
            <a:ext cx="478643" cy="410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4C6C5A-7B2E-4F82-A4C5-5E37B860F2CC}"/>
                  </a:ext>
                </a:extLst>
              </p14:cNvPr>
              <p14:cNvContentPartPr/>
              <p14:nvPr/>
            </p14:nvContentPartPr>
            <p14:xfrm>
              <a:off x="8557805" y="47047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4C6C5A-7B2E-4F82-A4C5-5E37B860F2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8805" y="4696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117EE2-C40E-4206-ADEB-D05A91081B7B}"/>
                  </a:ext>
                </a:extLst>
              </p14:cNvPr>
              <p14:cNvContentPartPr/>
              <p14:nvPr/>
            </p14:nvContentPartPr>
            <p14:xfrm>
              <a:off x="7527845" y="4660480"/>
              <a:ext cx="1048320" cy="3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117EE2-C40E-4206-ADEB-D05A91081B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9205" y="4651480"/>
                <a:ext cx="1065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42E529-3C9C-4A1E-A1BF-E493B2C72B45}"/>
                  </a:ext>
                </a:extLst>
              </p14:cNvPr>
              <p14:cNvContentPartPr/>
              <p14:nvPr/>
            </p14:nvContentPartPr>
            <p14:xfrm>
              <a:off x="11682965" y="414532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42E529-3C9C-4A1E-A1BF-E493B2C72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3965" y="41366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65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65105E-685A-41BF-8FF3-8B7C5531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172" y="1713390"/>
            <a:ext cx="7923299" cy="412850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4714-E4BC-468B-AD29-29E5BE3C8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Manually Change Role Type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BE2F5-1944-4308-A6CD-8F1022479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0AB6-7EC5-4B18-9900-F7454B5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Tips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19C1C-FEF4-4C3A-ACF9-45FBD18222DE}"/>
              </a:ext>
            </a:extLst>
          </p:cNvPr>
          <p:cNvSpPr txBox="1"/>
          <p:nvPr/>
        </p:nvSpPr>
        <p:spPr>
          <a:xfrm>
            <a:off x="2927399" y="5268262"/>
            <a:ext cx="191289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Right click at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8679E-0BFB-4C28-B442-81B95CD372E5}"/>
              </a:ext>
            </a:extLst>
          </p:cNvPr>
          <p:cNvSpPr txBox="1"/>
          <p:nvPr/>
        </p:nvSpPr>
        <p:spPr>
          <a:xfrm>
            <a:off x="10438717" y="4193579"/>
            <a:ext cx="9210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1627A0-9306-4495-9F17-74A634BDD9A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960074" y="3968022"/>
            <a:ext cx="478643" cy="410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4C6C5A-7B2E-4F82-A4C5-5E37B860F2CC}"/>
                  </a:ext>
                </a:extLst>
              </p14:cNvPr>
              <p14:cNvContentPartPr/>
              <p14:nvPr/>
            </p14:nvContentPartPr>
            <p14:xfrm>
              <a:off x="8557805" y="47047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4C6C5A-7B2E-4F82-A4C5-5E37B860F2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8805" y="4695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117EE2-C40E-4206-ADEB-D05A91081B7B}"/>
                  </a:ext>
                </a:extLst>
              </p14:cNvPr>
              <p14:cNvContentPartPr/>
              <p14:nvPr/>
            </p14:nvContentPartPr>
            <p14:xfrm>
              <a:off x="7261515" y="3968022"/>
              <a:ext cx="1048320" cy="3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117EE2-C40E-4206-ADEB-D05A91081B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2512" y="3959022"/>
                <a:ext cx="1065966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42E529-3C9C-4A1E-A1BF-E493B2C72B45}"/>
                  </a:ext>
                </a:extLst>
              </p14:cNvPr>
              <p14:cNvContentPartPr/>
              <p14:nvPr/>
            </p14:nvContentPartPr>
            <p14:xfrm>
              <a:off x="11682965" y="414532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42E529-3C9C-4A1E-A1BF-E493B2C72B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3965" y="4136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63628C-BD69-42DD-8313-E8250D17E91F}"/>
                  </a:ext>
                </a:extLst>
              </p14:cNvPr>
              <p14:cNvContentPartPr/>
              <p14:nvPr/>
            </p14:nvContentPartPr>
            <p14:xfrm>
              <a:off x="6370445" y="3353320"/>
              <a:ext cx="581760" cy="35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63628C-BD69-42DD-8313-E8250D17E9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1445" y="3344680"/>
                <a:ext cx="59940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7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3A03C-49FE-4630-B379-7D784078F2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84C15-E699-4D60-9739-7BCFF51B3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763" lvl="2">
              <a:tabLst>
                <a:tab pos="1144588" algn="l"/>
              </a:tabLst>
            </a:pPr>
            <a:endParaRPr lang="en-US" sz="2800" dirty="0">
              <a:solidFill>
                <a:srgbClr val="000000"/>
              </a:solidFill>
              <a:latin typeface="+mn-lt"/>
            </a:endParaRPr>
          </a:p>
          <a:p>
            <a:pPr marL="461963" lvl="2" indent="-457200">
              <a:buAutoNum type="arabicPeriod"/>
              <a:tabLst>
                <a:tab pos="1144588" algn="l"/>
              </a:tabLst>
            </a:pPr>
            <a:r>
              <a:rPr lang="en-US" sz="2800" dirty="0">
                <a:solidFill>
                  <a:srgbClr val="000000"/>
                </a:solidFill>
                <a:latin typeface="+mn-lt"/>
              </a:rPr>
              <a:t>Reading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：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The data warehouse toolkit</a:t>
            </a:r>
          </a:p>
          <a:p>
            <a:pPr marL="4763" lvl="2">
              <a:tabLst>
                <a:tab pos="1144588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		   Chapter 2: Retail Sales</a:t>
            </a:r>
          </a:p>
          <a:p>
            <a:pPr marL="4763" lvl="2">
              <a:tabLst>
                <a:tab pos="1144588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                        Chapter 3: Inventory</a:t>
            </a:r>
          </a:p>
          <a:p>
            <a:pPr marL="1371600" lvl="2" indent="-457200">
              <a:buAutoNum type="arabicPeriod"/>
            </a:pP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53975"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8D5F7D-4D53-4A4E-A950-2814521B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B78E5F-596C-4329-BE56-AFFCEBC5E468}"/>
                  </a:ext>
                </a:extLst>
              </p14:cNvPr>
              <p14:cNvContentPartPr/>
              <p14:nvPr/>
            </p14:nvContentPartPr>
            <p14:xfrm>
              <a:off x="6133925" y="2680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B78E5F-596C-4329-BE56-AFFCEBC5E4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4925" y="2672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31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397F2-E54E-6A80-278E-BA1776145D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63D0-A18B-8E23-26F4-8E3BE45378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84" y="1112109"/>
            <a:ext cx="7687219" cy="4981786"/>
          </a:xfrm>
        </p:spPr>
        <p:txBody>
          <a:bodyPr/>
          <a:lstStyle/>
          <a:p>
            <a:r>
              <a:rPr lang="en-US" sz="2400" dirty="0"/>
              <a:t>You have these three data tables (shown in right side), and you want to store the information of how many paracetamol and diclofenac tablets sold from single </a:t>
            </a:r>
            <a:r>
              <a:rPr lang="en-US" sz="2400" dirty="0" err="1"/>
              <a:t>MedPlus</a:t>
            </a:r>
            <a:r>
              <a:rPr lang="en-US" sz="2400" dirty="0"/>
              <a:t> store every day. </a:t>
            </a:r>
          </a:p>
          <a:p>
            <a:r>
              <a:rPr lang="en-US" sz="2400" dirty="0"/>
              <a:t>Please create a proper dimensional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77640F-A373-2462-76EC-695E0760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967BF-4003-8192-9014-2F6B716D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3" y="255782"/>
            <a:ext cx="4293704" cy="63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4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A1AFE-F173-4BD1-AB74-353723771C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0BA99F-794C-4B5F-B4B7-1605B54D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</a:t>
            </a:r>
            <a:r>
              <a:rPr lang="en-US" altLang="zh-CN" dirty="0"/>
              <a:t>Data Movement not Available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553C5-CC29-4A84-917B-04EA146CD77C}"/>
              </a:ext>
            </a:extLst>
          </p:cNvPr>
          <p:cNvGrpSpPr/>
          <p:nvPr/>
        </p:nvGrpSpPr>
        <p:grpSpPr>
          <a:xfrm>
            <a:off x="2494325" y="3213280"/>
            <a:ext cx="9360" cy="9360"/>
            <a:chOff x="2494325" y="3213280"/>
            <a:chExt cx="9360" cy="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CC6BFD-BBAB-45A0-8911-45C41B7C11DB}"/>
                    </a:ext>
                  </a:extLst>
                </p14:cNvPr>
                <p14:cNvContentPartPr/>
                <p14:nvPr/>
              </p14:nvContentPartPr>
              <p14:xfrm>
                <a:off x="2494325" y="32222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CC6BFD-BBAB-45A0-8911-45C41B7C11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85685" y="3213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34DA07-F09C-47F1-92F4-01E52F215A79}"/>
                    </a:ext>
                  </a:extLst>
                </p14:cNvPr>
                <p14:cNvContentPartPr/>
                <p14:nvPr/>
              </p14:nvContentPartPr>
              <p14:xfrm>
                <a:off x="2503325" y="3213280"/>
                <a:ext cx="36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34DA07-F09C-47F1-92F4-01E52F215A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4325" y="3204640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40EFA-A32B-4DB6-AA07-EF708A3EF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7" y="891557"/>
            <a:ext cx="9555981" cy="5472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054E5-F119-413F-8D61-85B8346AD31D}"/>
              </a:ext>
            </a:extLst>
          </p:cNvPr>
          <p:cNvSpPr txBox="1"/>
          <p:nvPr/>
        </p:nvSpPr>
        <p:spPr>
          <a:xfrm>
            <a:off x="4318162" y="2942494"/>
            <a:ext cx="231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Select the column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3BAA8A-3491-4E8B-BFC3-19B40EFA1776}"/>
                  </a:ext>
                </a:extLst>
              </p14:cNvPr>
              <p14:cNvContentPartPr/>
              <p14:nvPr/>
            </p14:nvContentPartPr>
            <p14:xfrm>
              <a:off x="4464605" y="3540880"/>
              <a:ext cx="122040" cy="17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3BAA8A-3491-4E8B-BFC3-19B40EFA17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5965" y="3531880"/>
                <a:ext cx="139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1C51AB-7668-4CE3-B457-2549D775F184}"/>
                  </a:ext>
                </a:extLst>
              </p14:cNvPr>
              <p14:cNvContentPartPr/>
              <p14:nvPr/>
            </p14:nvContentPartPr>
            <p14:xfrm>
              <a:off x="4554605" y="3815920"/>
              <a:ext cx="15084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1C51AB-7668-4CE3-B457-2549D775F1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5965" y="3807280"/>
                <a:ext cx="1684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0FC239-F4E4-4154-AA27-EC1CD18CCD21}"/>
                  </a:ext>
                </a:extLst>
              </p14:cNvPr>
              <p14:cNvContentPartPr/>
              <p14:nvPr/>
            </p14:nvContentPartPr>
            <p14:xfrm>
              <a:off x="1281485" y="3896200"/>
              <a:ext cx="148680" cy="145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0FC239-F4E4-4154-AA27-EC1CD18CCD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2485" y="3887560"/>
                <a:ext cx="166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BCE27B-83C0-400E-8C39-27783DB2CC2E}"/>
                  </a:ext>
                </a:extLst>
              </p14:cNvPr>
              <p14:cNvContentPartPr/>
              <p14:nvPr/>
            </p14:nvContentPartPr>
            <p14:xfrm>
              <a:off x="1483085" y="4002760"/>
              <a:ext cx="118080" cy="208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BCE27B-83C0-400E-8C39-27783DB2CC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74085" y="3993760"/>
                <a:ext cx="13572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98922BA-2A65-4817-A3D8-BA0BFFCD1823}"/>
              </a:ext>
            </a:extLst>
          </p:cNvPr>
          <p:cNvGrpSpPr/>
          <p:nvPr/>
        </p:nvGrpSpPr>
        <p:grpSpPr>
          <a:xfrm>
            <a:off x="8997005" y="4332160"/>
            <a:ext cx="194400" cy="230040"/>
            <a:chOff x="8997005" y="4332160"/>
            <a:chExt cx="1944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F026BC-B780-4D1B-A8C0-8C04AC2F4CB8}"/>
                    </a:ext>
                  </a:extLst>
                </p14:cNvPr>
                <p14:cNvContentPartPr/>
                <p14:nvPr/>
              </p14:nvContentPartPr>
              <p14:xfrm>
                <a:off x="8997005" y="4332160"/>
                <a:ext cx="194400" cy="20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F026BC-B780-4D1B-A8C0-8C04AC2F4C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88005" y="4323160"/>
                  <a:ext cx="21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A46AF4B-7220-44EA-AEDE-EE4AFAD7B020}"/>
                    </a:ext>
                  </a:extLst>
                </p14:cNvPr>
                <p14:cNvContentPartPr/>
                <p14:nvPr/>
              </p14:nvContentPartPr>
              <p14:xfrm>
                <a:off x="9108965" y="4340800"/>
                <a:ext cx="17280" cy="221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A46AF4B-7220-44EA-AEDE-EE4AFAD7B0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99965" y="4332160"/>
                  <a:ext cx="3492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BAF6FD-CBFE-4690-BBAA-A01B5F741FB4}"/>
                  </a:ext>
                </a:extLst>
              </p14:cNvPr>
              <p14:cNvContentPartPr/>
              <p14:nvPr/>
            </p14:nvContentPartPr>
            <p14:xfrm>
              <a:off x="8832125" y="4006360"/>
              <a:ext cx="428760" cy="34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BAF6FD-CBFE-4690-BBAA-A01B5F741F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23485" y="3997360"/>
                <a:ext cx="4464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A045DB3-9DB6-466A-9E5E-A650A40D82EF}"/>
                  </a:ext>
                </a:extLst>
              </p14:cNvPr>
              <p14:cNvContentPartPr/>
              <p14:nvPr/>
            </p14:nvContentPartPr>
            <p14:xfrm>
              <a:off x="1366445" y="64756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A045DB3-9DB6-466A-9E5E-A650A40D82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805" y="6385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8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A1AFE-F173-4BD1-AB74-353723771C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0BA99F-794C-4B5F-B4B7-1605B54D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</a:t>
            </a:r>
            <a:r>
              <a:rPr lang="en-US" altLang="zh-CN" dirty="0"/>
              <a:t>Data Movement not Available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D553C5-CC29-4A84-917B-04EA146CD77C}"/>
              </a:ext>
            </a:extLst>
          </p:cNvPr>
          <p:cNvGrpSpPr/>
          <p:nvPr/>
        </p:nvGrpSpPr>
        <p:grpSpPr>
          <a:xfrm>
            <a:off x="2494325" y="3213280"/>
            <a:ext cx="9360" cy="9360"/>
            <a:chOff x="2494325" y="3213280"/>
            <a:chExt cx="9360" cy="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CC6BFD-BBAB-45A0-8911-45C41B7C11DB}"/>
                    </a:ext>
                  </a:extLst>
                </p14:cNvPr>
                <p14:cNvContentPartPr/>
                <p14:nvPr/>
              </p14:nvContentPartPr>
              <p14:xfrm>
                <a:off x="2494325" y="322228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CC6BFD-BBAB-45A0-8911-45C41B7C11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85325" y="3213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34DA07-F09C-47F1-92F4-01E52F215A79}"/>
                    </a:ext>
                  </a:extLst>
                </p14:cNvPr>
                <p14:cNvContentPartPr/>
                <p14:nvPr/>
              </p14:nvContentPartPr>
              <p14:xfrm>
                <a:off x="2503325" y="3213280"/>
                <a:ext cx="36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34DA07-F09C-47F1-92F4-01E52F215A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4325" y="3204280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8D21AE-770F-4595-B0CA-362C17DFE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262" y="1181137"/>
            <a:ext cx="7742770" cy="5096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78861-3BA5-4199-9667-174C4E806D12}"/>
              </a:ext>
            </a:extLst>
          </p:cNvPr>
          <p:cNvSpPr txBox="1"/>
          <p:nvPr/>
        </p:nvSpPr>
        <p:spPr>
          <a:xfrm>
            <a:off x="7703003" y="4092606"/>
            <a:ext cx="2735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Not available </a:t>
            </a:r>
          </a:p>
        </p:txBody>
      </p:sp>
    </p:spTree>
    <p:extLst>
      <p:ext uri="{BB962C8B-B14F-4D97-AF65-F5344CB8AC3E}">
        <p14:creationId xmlns:p14="http://schemas.microsoft.com/office/powerpoint/2010/main" val="257436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14012-777A-44CB-91AE-CB5462F514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A5511-7313-4050-A73E-EBF5445F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Normalized V.S. Denormalized</a:t>
            </a:r>
          </a:p>
        </p:txBody>
      </p:sp>
      <p:pic>
        <p:nvPicPr>
          <p:cNvPr id="1028" name="Picture 4" descr="Image shows a table of data that includes a Product Key column.">
            <a:extLst>
              <a:ext uri="{FF2B5EF4-FFF2-40B4-BE49-F238E27FC236}">
                <a16:creationId xmlns:a16="http://schemas.microsoft.com/office/drawing/2014/main" id="{A4334793-C2F9-4FC3-9105-8976D8E1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8" y="1990449"/>
            <a:ext cx="40862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shows a table of data that includes a Product Key and other product-related columns, including Category, Color, and Size.">
            <a:extLst>
              <a:ext uri="{FF2B5EF4-FFF2-40B4-BE49-F238E27FC236}">
                <a16:creationId xmlns:a16="http://schemas.microsoft.com/office/drawing/2014/main" id="{3D0470F1-5290-4B81-A9C1-45C88ADD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91" y="1990449"/>
            <a:ext cx="71818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56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B9F2B-01CA-4E1F-A90C-E712E33E0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4265F-1346-4A88-A3BE-E8FC7EB7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</a:t>
            </a:r>
            <a:r>
              <a:rPr lang="en-US" altLang="zh-CN" dirty="0">
                <a:cs typeface="Calibri Light"/>
              </a:rPr>
              <a:t>Dimensional Model </a:t>
            </a:r>
            <a:r>
              <a:rPr lang="en-US" dirty="0"/>
              <a:t>V.S. ER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C1460-6528-4C27-B6BB-3AC9E2DC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73" y="3863987"/>
            <a:ext cx="4080470" cy="2219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6A999-4628-45B0-B239-768CBB3D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835" y="3732105"/>
            <a:ext cx="3591730" cy="2225066"/>
          </a:xfrm>
          <a:prstGeom prst="rect">
            <a:avLst/>
          </a:prstGeom>
        </p:spPr>
      </p:pic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7BF9DBEB-0104-4908-845F-638A62E5E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28732"/>
              </p:ext>
            </p:extLst>
          </p:nvPr>
        </p:nvGraphicFramePr>
        <p:xfrm>
          <a:off x="540608" y="1512145"/>
          <a:ext cx="11183147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3173">
                  <a:extLst>
                    <a:ext uri="{9D8B030D-6E8A-4147-A177-3AD203B41FA5}">
                      <a16:colId xmlns:a16="http://schemas.microsoft.com/office/drawing/2014/main" val="680647406"/>
                    </a:ext>
                  </a:extLst>
                </a:gridCol>
                <a:gridCol w="4408063">
                  <a:extLst>
                    <a:ext uri="{9D8B030D-6E8A-4147-A177-3AD203B41FA5}">
                      <a16:colId xmlns:a16="http://schemas.microsoft.com/office/drawing/2014/main" val="3640109388"/>
                    </a:ext>
                  </a:extLst>
                </a:gridCol>
                <a:gridCol w="5521911">
                  <a:extLst>
                    <a:ext uri="{9D8B030D-6E8A-4147-A177-3AD203B41FA5}">
                      <a16:colId xmlns:a16="http://schemas.microsoft.com/office/drawing/2014/main" val="425994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Dimensional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ER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07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Reporting (OLAP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Transactional System (OLTP system)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884511"/>
                  </a:ext>
                </a:extLst>
              </a:tr>
              <a:tr h="168254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Mostly Select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Transitional Operating ( Delete/ Inset/ Update/ Select)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51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Best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Fast retrieval/ Simplicity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Less redundant data/ Improve data integrity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8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Complex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7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De-normalized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Normalized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890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95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BDC73-ABA3-48F3-B9BD-9A66781D15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FEA51F-8CE7-48F5-9AF2-63BA2F55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 Light"/>
              </a:rPr>
              <a:t>What is Dimensional Model</a:t>
            </a:r>
            <a:br>
              <a:rPr lang="en-US" dirty="0">
                <a:solidFill>
                  <a:srgbClr val="C00000"/>
                </a:solidFill>
                <a:cs typeface="Calibri Light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1BC50-ACE7-49FD-8FEA-1770592E14BC}"/>
              </a:ext>
            </a:extLst>
          </p:cNvPr>
          <p:cNvSpPr txBox="1"/>
          <p:nvPr/>
        </p:nvSpPr>
        <p:spPr>
          <a:xfrm>
            <a:off x="399752" y="1070083"/>
            <a:ext cx="1179224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Dimensional modelling is a special approach to modelling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separates business process data into 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contains one table with a multipart key, called the </a:t>
            </a:r>
            <a:r>
              <a:rPr lang="en-US" sz="2800" b="1" dirty="0"/>
              <a:t>fact table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contains a set of smaller tables, called </a:t>
            </a:r>
            <a:r>
              <a:rPr lang="en-US" sz="2800" b="1" dirty="0"/>
              <a:t>dimension tables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Each dimension table has a single-part primary key that corresponds exactly to one of the components of the multipart key in the fact table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is designed for reading, summarizing and analyzing numeric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It is a </a:t>
            </a:r>
            <a:r>
              <a:rPr lang="en-US" sz="2800" b="1" dirty="0"/>
              <a:t>denormalization</a:t>
            </a:r>
            <a:r>
              <a:rPr lang="en-US" sz="2800" dirty="0"/>
              <a:t>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043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7F4E9B-6979-4E22-A448-B9A51328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94" y="2042055"/>
            <a:ext cx="5219934" cy="34567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BDC73-ABA3-48F3-B9BD-9A66781D15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FEA51F-8CE7-48F5-9AF2-63BA2F55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 Light"/>
              </a:rPr>
              <a:t>Dimensional Model Diagram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5421B-70D3-4B24-BD7D-854C5914988D}"/>
              </a:ext>
            </a:extLst>
          </p:cNvPr>
          <p:cNvSpPr txBox="1"/>
          <p:nvPr/>
        </p:nvSpPr>
        <p:spPr>
          <a:xfrm>
            <a:off x="665826" y="1069238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sample of dimensional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6FDF0-8BFD-4877-A940-BFDE613567A1}"/>
              </a:ext>
            </a:extLst>
          </p:cNvPr>
          <p:cNvSpPr txBox="1"/>
          <p:nvPr/>
        </p:nvSpPr>
        <p:spPr>
          <a:xfrm>
            <a:off x="8970528" y="2713685"/>
            <a:ext cx="27423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a “star” schema.</a:t>
            </a:r>
          </a:p>
          <a:p>
            <a:r>
              <a:rPr lang="en-US" sz="1400" dirty="0"/>
              <a:t>( We will talk about 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BDF01-355D-4A84-9D2E-F4DFE9174F43}"/>
              </a:ext>
            </a:extLst>
          </p:cNvPr>
          <p:cNvSpPr txBox="1"/>
          <p:nvPr/>
        </p:nvSpPr>
        <p:spPr>
          <a:xfrm>
            <a:off x="4534112" y="1621453"/>
            <a:ext cx="11174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Fact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A121E-615C-4438-B4A2-B7784A898597}"/>
              </a:ext>
            </a:extLst>
          </p:cNvPr>
          <p:cNvSpPr txBox="1"/>
          <p:nvPr/>
        </p:nvSpPr>
        <p:spPr>
          <a:xfrm>
            <a:off x="7022063" y="4920405"/>
            <a:ext cx="427552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Dimension Tables:</a:t>
            </a:r>
            <a:br>
              <a:rPr lang="en-US" dirty="0"/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descriptive attributes related to fact 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10F575-B035-4D09-8A06-DB74B08390B1}"/>
              </a:ext>
            </a:extLst>
          </p:cNvPr>
          <p:cNvCxnSpPr>
            <a:cxnSpLocks/>
          </p:cNvCxnSpPr>
          <p:nvPr/>
        </p:nvCxnSpPr>
        <p:spPr>
          <a:xfrm>
            <a:off x="5203430" y="2007995"/>
            <a:ext cx="78784" cy="49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4E4C5-6A42-4E73-8263-161BDB9D9D4D}"/>
              </a:ext>
            </a:extLst>
          </p:cNvPr>
          <p:cNvCxnSpPr>
            <a:cxnSpLocks/>
          </p:cNvCxnSpPr>
          <p:nvPr/>
        </p:nvCxnSpPr>
        <p:spPr>
          <a:xfrm flipH="1" flipV="1">
            <a:off x="7432199" y="3429000"/>
            <a:ext cx="646481" cy="1473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6142C-94A7-4826-81FE-B1529BC570E4}"/>
              </a:ext>
            </a:extLst>
          </p:cNvPr>
          <p:cNvCxnSpPr>
            <a:cxnSpLocks/>
          </p:cNvCxnSpPr>
          <p:nvPr/>
        </p:nvCxnSpPr>
        <p:spPr>
          <a:xfrm flipH="1" flipV="1">
            <a:off x="5203430" y="4824368"/>
            <a:ext cx="1783296" cy="58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AC4118-A223-4DFC-8488-D19EAC57A3DB}"/>
              </a:ext>
            </a:extLst>
          </p:cNvPr>
          <p:cNvCxnSpPr>
            <a:cxnSpLocks/>
          </p:cNvCxnSpPr>
          <p:nvPr/>
        </p:nvCxnSpPr>
        <p:spPr>
          <a:xfrm flipH="1">
            <a:off x="1157618" y="3529392"/>
            <a:ext cx="1869124" cy="1473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87C522-CB0A-4FD4-82DC-CCD076BFD948}"/>
              </a:ext>
            </a:extLst>
          </p:cNvPr>
          <p:cNvSpPr txBox="1"/>
          <p:nvPr/>
        </p:nvSpPr>
        <p:spPr>
          <a:xfrm>
            <a:off x="601451" y="5003123"/>
            <a:ext cx="1490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Denormalized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B0EFB4-4434-461D-9112-03845273E96D}"/>
                  </a:ext>
                </a:extLst>
              </p14:cNvPr>
              <p14:cNvContentPartPr/>
              <p14:nvPr/>
            </p14:nvContentPartPr>
            <p14:xfrm>
              <a:off x="4641725" y="3157840"/>
              <a:ext cx="897840" cy="41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B0EFB4-4434-461D-9112-03845273E9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085" y="3149200"/>
                <a:ext cx="915480" cy="4291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43AEF11-1268-4F1F-B066-E07F3BF2D310}"/>
              </a:ext>
            </a:extLst>
          </p:cNvPr>
          <p:cNvSpPr txBox="1"/>
          <p:nvPr/>
        </p:nvSpPr>
        <p:spPr>
          <a:xfrm>
            <a:off x="6095078" y="526329"/>
            <a:ext cx="287545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Facts: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numerical values,</a:t>
            </a:r>
            <a:br>
              <a:rPr lang="en-US" b="0" i="0" dirty="0">
                <a:solidFill>
                  <a:srgbClr val="202122"/>
                </a:solidFill>
                <a:effectLst/>
              </a:rPr>
            </a:br>
            <a:r>
              <a:rPr lang="en-US" b="0" i="0" dirty="0">
                <a:solidFill>
                  <a:srgbClr val="202122"/>
                </a:solidFill>
                <a:effectLst/>
              </a:rPr>
              <a:t> data that is being analyzed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D0AE93-8781-40DA-B7BB-DE06E8B301AA}"/>
              </a:ext>
            </a:extLst>
          </p:cNvPr>
          <p:cNvCxnSpPr>
            <a:cxnSpLocks/>
          </p:cNvCxnSpPr>
          <p:nvPr/>
        </p:nvCxnSpPr>
        <p:spPr>
          <a:xfrm flipH="1">
            <a:off x="5539565" y="1172660"/>
            <a:ext cx="1234097" cy="2188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1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35FF-7F7A-4A9C-A33E-D34A606AE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9A95-B501-4503-8A39-3749F38EA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366838"/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1598613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Business Process</a:t>
            </a:r>
          </a:p>
          <a:p>
            <a:pPr marL="1598613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Grain (level of detail)</a:t>
            </a:r>
          </a:p>
          <a:p>
            <a:pPr marL="1598613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Dimensions</a:t>
            </a:r>
          </a:p>
          <a:p>
            <a:pPr marL="1598613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Facts</a:t>
            </a:r>
          </a:p>
          <a:p>
            <a:pPr marL="1598613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Build Schema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D7A07-2A86-424F-9DC0-D00E9EB5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362656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35FF-7F7A-4A9C-A33E-D34A606AE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9A95-B501-4503-8A39-3749F38EA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31775" indent="-231775">
              <a:buFont typeface="+mj-lt"/>
              <a:buAutoNum type="arabicPeriod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Business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Identifying the actual business process a data warehouse should cover.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This could be Marketing, Sales, HR, etc. as per the data analysis needs of the organization.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Example: 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The CEO at an MNC wants to find the sales for specific products in different locations on a daily basis.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-&gt; Sales</a:t>
            </a:r>
            <a:endParaRPr lang="en-US" sz="2800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D7A07-2A86-424F-9DC0-D00E9EB5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218875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35FF-7F7A-4A9C-A33E-D34A606AE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9A95-B501-4503-8A39-3749F38EA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2. Identify the Grain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It is the process of identifying the lowest level of information for dimension tables.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Example: 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The CEO at an MNC wants to find the sales for specific products in different locations on a daily basis.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800" u="sng" dirty="0">
                <a:solidFill>
                  <a:srgbClr val="222222"/>
                </a:solidFill>
                <a:latin typeface="Source Sans Pro" panose="020B0503030403020204" pitchFamily="34" charset="0"/>
              </a:rPr>
              <a:t>The Grain is “by product; by location; by the day.”</a:t>
            </a:r>
            <a:endParaRPr lang="en-US" sz="2800" b="0" i="0" u="sng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D7A07-2A86-424F-9DC0-D00E9EB5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312839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35FF-7F7A-4A9C-A33E-D34A606AE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9A95-B501-4503-8A39-3749F38EA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3. Identify the Dimension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Dimension table is table which describes the business entities of an enterprise which describes the objects in a fact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Dimension table has primary key which uniquely identifies each dimension rows.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Example of D</a:t>
            </a: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imension: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Dimensions: Product, Location and Time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Attributes: For Product: Product ID, Name, Type, Price, etc.;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                       For Location: Location ID, Country, State, City, Address, etc.;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                       For Time: Time ID, year, quarter, month, and day.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                            </a:t>
            </a: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D7A07-2A86-424F-9DC0-D00E9EB5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226612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3A35FF-7F7A-4A9C-A33E-D34A606AE7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9A95-B501-4503-8A39-3749F38EAB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4. Identify the Fact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Fact table is central table found in star schema or snowflakes schema which is surrounded by dimension tables.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Fact table contains numeric values that are known as measurements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(most useful: numeric and additive).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Example of Fact</a:t>
            </a: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: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The CEO at an MNC wants to find the sales for specific products in different locations on a daily basis.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u="sng" dirty="0">
                <a:solidFill>
                  <a:srgbClr val="222222"/>
                </a:solidFill>
                <a:latin typeface="Source Sans Pro" panose="020B0503030403020204" pitchFamily="34" charset="0"/>
              </a:rPr>
              <a:t>The fact here is Sum of Sales by product, by location, and by time.</a:t>
            </a:r>
            <a:b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altLang="zh-CN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                            </a:t>
            </a: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8D7A07-2A86-424F-9DC0-D00E9EB5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244581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2E45E-938D-4879-9780-416C37488A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56B9-F8E9-4F9F-9758-CDD0DF8D9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5. Build Schema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Star Schema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  <a:t>Snowflake Schema</a:t>
            </a:r>
            <a:br>
              <a:rPr lang="en-US" sz="28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B5832-C3C3-474C-AAF2-86E4FE1C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Dimensional 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E3C2D-3D8A-42DF-9757-56624F72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870" y="1452961"/>
            <a:ext cx="5556766" cy="36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85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Stevens-PowerPoint-TPL-2021-10-STD</Template>
  <TotalTime>21775</TotalTime>
  <Words>759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Century Gothic</vt:lpstr>
      <vt:lpstr>Source Sans Pro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What is Dimensional Model </vt:lpstr>
      <vt:lpstr>Dimensional Model Diagram</vt:lpstr>
      <vt:lpstr>Steps of Dimensional Modelling</vt:lpstr>
      <vt:lpstr>Steps of Dimensional Modelling</vt:lpstr>
      <vt:lpstr>Steps of Dimensional Modelling</vt:lpstr>
      <vt:lpstr>Steps of Dimensional Modelling</vt:lpstr>
      <vt:lpstr>Steps of Dimensional Modelling</vt:lpstr>
      <vt:lpstr>Steps of Dimensional Modelling</vt:lpstr>
      <vt:lpstr>Operation Tips</vt:lpstr>
      <vt:lpstr>Operation Tips</vt:lpstr>
      <vt:lpstr>Operation Tips</vt:lpstr>
      <vt:lpstr>Operation Tips</vt:lpstr>
      <vt:lpstr>Exercise 1</vt:lpstr>
      <vt:lpstr>Exercise 2</vt:lpstr>
      <vt:lpstr>Backup: Data Movement not Available </vt:lpstr>
      <vt:lpstr>Backup: Data Movement not Available </vt:lpstr>
      <vt:lpstr>Backup: Normalized V.S. Denormalized</vt:lpstr>
      <vt:lpstr>Backup: Dimensional Model V.S. ER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Jujun</dc:creator>
  <cp:lastModifiedBy>Jujun Huang</cp:lastModifiedBy>
  <cp:revision>469</cp:revision>
  <dcterms:created xsi:type="dcterms:W3CDTF">2021-02-10T01:49:36Z</dcterms:created>
  <dcterms:modified xsi:type="dcterms:W3CDTF">2022-10-14T04:03:36Z</dcterms:modified>
</cp:coreProperties>
</file>